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5" r:id="rId3"/>
    <p:sldId id="3372" r:id="rId4"/>
    <p:sldId id="33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51AB"/>
    <a:srgbClr val="012C68"/>
    <a:srgbClr val="5379F6"/>
    <a:srgbClr val="CADDFE"/>
    <a:srgbClr val="5475E4"/>
    <a:srgbClr val="00214E"/>
    <a:srgbClr val="FFFFFF"/>
    <a:srgbClr val="42AF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EE04F-23CC-4542-A8FA-C7FBEE932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C39B0-5AD7-4D39-AB6A-79E7D97E3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2B1E3-32FB-4506-96D8-B4A69366B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93023-24D0-4310-9706-A7462D98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1E07B-A7C9-4259-A884-329DC490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1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44B68-DAFD-4F20-A5DC-58AF4B6CA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6D6D9A-D6D1-4A60-8C38-DC2520355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95B5F-661E-4D90-8079-5E7FBE41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C6F89-C0FA-4413-B635-E5321017F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E9EC0-2710-4F57-8762-B14D00FA3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3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094998-0CC0-4321-BA25-B70B4BB44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3D5E8-BD0E-400C-B7A2-265B7566F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B137-B290-4443-AAD8-40840581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AF144-1F51-4442-BAE6-0F1387FC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3106D-4E82-4C51-AF43-A914522DF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52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 flipV="1">
            <a:off x="113935" y="863300"/>
            <a:ext cx="11948160" cy="14515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  <a:headEnd type="diamond" w="med" len="med"/>
            <a:tailEnd type="diamond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-7985" y="6374496"/>
            <a:ext cx="12192000" cy="5685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7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8F8EA-75ED-4D55-BFDF-BC02F4E51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136E8-5887-4374-850D-0DC7010B4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2C1C-02FA-40DA-BCEF-C30F5A36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0C1E3-7E1D-495D-AEE1-7599E93DF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17D20-4B51-49BF-B954-1DE266606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4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1D263-852F-448C-A14C-73EC175AC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15BEA-EBAF-4F4A-BB44-3B88E3EE2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A00BD-9297-49F6-ADCE-B8E01FEF5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657A9-9BAC-42B2-9521-286FE12CE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19105-4408-480E-8548-01AF3E27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F4765-10B7-4C3A-B134-6FF99700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FA023-DC49-4192-9347-1CB83F11E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CD655-9693-44F6-BE17-475D7FC8F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E067C-8EC4-4E71-8BCD-48E68695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34469-E00E-489A-AD87-AB10C2B95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A1BF9-761C-4A9A-811D-DA28AFBD1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8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C7D7-12E1-445F-A84C-5690F9968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A928B-D798-4EE5-B240-6F9A15303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AD6BB-FD5B-4B7E-8106-40EDFDECB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7587A-D142-4842-B2D7-74D35C75F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9D61A7-4745-4F93-BDC1-C7A5AB882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35D588-E37F-4084-A6A4-E2E6AE571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5ACB9-A522-41E9-9755-C025674D6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EC8299-0FF8-4736-ADAC-500AE66B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7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9A4B7-5563-4C3A-975B-AD53D1B9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A04F9B-CD33-428C-AC10-CCABDAA73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E91A0-8617-4F6B-9149-A693099A7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B7DEC-E4BC-4CED-A68D-4A4989FF4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4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9E72EB-062C-4337-8B8C-D4246E1DD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529653-F9F0-4DDB-BB2D-28FC1A4E6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452EA-79EA-4E58-8C16-864C0963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1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AAB5F-0D53-4552-BAF1-CF8D7CDB5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C3F8C-B8CF-4C59-B6DE-25338EEDF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26967-6896-4D88-BD1E-04A297663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762A2-D10C-4104-BC6F-1D73F961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3AB45-2CBF-4962-ABAB-5F7A3EB97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01C2A-F2C5-499E-9FBE-B561247BE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8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8E77-E719-4DC5-A711-EB8AFF3AD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573637-B682-4B89-9B99-05FA106BC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E3E18-4930-4A99-A8A4-DF0B7A647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E8257-673D-45DA-8A17-06DD04D2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BE967-FD19-4B99-BD57-609BF457B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3A609-832F-4C84-AE3D-B3FE45A2D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1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89E744-DA0F-44C6-8B16-4BA7BF5F1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170AC-7E4E-40C4-AA15-390010272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3746-295B-4DBF-92F4-BC7C70DAD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E6ECD-AA69-489A-826A-CE09D6FDFDAC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450B-C4FB-4499-BCD1-C2E969894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CD0B2-FD24-411C-98F0-6141E40FC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5DE3-C079-4821-937E-247E0EF9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5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0C50F0-DA47-4884-A8AF-26F307D79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188" y="2201443"/>
            <a:ext cx="9901518" cy="3392534"/>
          </a:xfrm>
        </p:spPr>
        <p:txBody>
          <a:bodyPr>
            <a:noAutofit/>
          </a:bodyPr>
          <a:lstStyle/>
          <a:p>
            <a:pPr algn="r" rtl="1"/>
            <a:r>
              <a:rPr lang="en-US" sz="2400" dirty="0"/>
              <a:t> </a:t>
            </a:r>
            <a:r>
              <a:rPr lang="ar-SA" sz="2400" dirty="0">
                <a:solidFill>
                  <a:srgbClr val="00214E"/>
                </a:solidFill>
              </a:rPr>
              <a:t>حجم السوق الخاص بمشروعك</a:t>
            </a:r>
            <a:br>
              <a:rPr lang="ar-SA" sz="2400" dirty="0">
                <a:solidFill>
                  <a:srgbClr val="00214E"/>
                </a:solidFill>
              </a:rPr>
            </a:br>
            <a:br>
              <a:rPr lang="ar-SA" sz="2400" dirty="0">
                <a:solidFill>
                  <a:srgbClr val="00214E"/>
                </a:solidFill>
              </a:rPr>
            </a:br>
            <a:r>
              <a:rPr lang="ar-SA" sz="2400" dirty="0">
                <a:solidFill>
                  <a:srgbClr val="00214E"/>
                </a:solidFill>
              </a:rPr>
              <a:t>تقسيم السوق (جغرافي، سكاني، سلوكي).</a:t>
            </a:r>
            <a:br>
              <a:rPr lang="ar-SA" sz="2400" dirty="0">
                <a:solidFill>
                  <a:srgbClr val="00214E"/>
                </a:solidFill>
              </a:rPr>
            </a:br>
            <a:br>
              <a:rPr lang="ar-SA" sz="2400" dirty="0">
                <a:solidFill>
                  <a:srgbClr val="00214E"/>
                </a:solidFill>
              </a:rPr>
            </a:br>
            <a:r>
              <a:rPr lang="ar-SA" sz="2400" dirty="0">
                <a:solidFill>
                  <a:srgbClr val="00214E"/>
                </a:solidFill>
              </a:rPr>
              <a:t>الشرائح المستهدفة </a:t>
            </a:r>
            <a:br>
              <a:rPr lang="ar-SA" sz="2400" dirty="0">
                <a:solidFill>
                  <a:srgbClr val="00214E"/>
                </a:solidFill>
              </a:rPr>
            </a:br>
            <a:br>
              <a:rPr lang="ar-SA" sz="2400" dirty="0">
                <a:solidFill>
                  <a:srgbClr val="00214E"/>
                </a:solidFill>
              </a:rPr>
            </a:b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458481-CDC3-411C-864B-D50778DA2B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35" y="1965512"/>
            <a:ext cx="2926976" cy="29269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EFA37F-2170-47EE-BDB1-99F4A483A970}"/>
              </a:ext>
            </a:extLst>
          </p:cNvPr>
          <p:cNvSpPr txBox="1"/>
          <p:nvPr/>
        </p:nvSpPr>
        <p:spPr>
          <a:xfrm>
            <a:off x="5701553" y="507540"/>
            <a:ext cx="599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200" b="1" dirty="0">
                <a:solidFill>
                  <a:srgbClr val="00214E"/>
                </a:solidFill>
                <a:cs typeface="+mj-cs"/>
              </a:rPr>
              <a:t>تحليل السوق</a:t>
            </a:r>
            <a:endParaRPr lang="en-US" sz="3200" b="1" dirty="0">
              <a:solidFill>
                <a:srgbClr val="00214E"/>
              </a:solidFill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902C9D-7FE4-4945-9BE2-0FE9379EB321}"/>
              </a:ext>
            </a:extLst>
          </p:cNvPr>
          <p:cNvSpPr txBox="1"/>
          <p:nvPr/>
        </p:nvSpPr>
        <p:spPr>
          <a:xfrm>
            <a:off x="4948518" y="1644209"/>
            <a:ext cx="71896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SA" sz="2400" b="1" dirty="0">
                <a:solidFill>
                  <a:srgbClr val="00214E"/>
                </a:solidFill>
              </a:rPr>
              <a:t>قومي بعمل تحليل للسوق الخاص بمشروعك، مراعية النقاط التالية:</a:t>
            </a:r>
            <a:endParaRPr lang="en-US" sz="2400" b="1" dirty="0">
              <a:solidFill>
                <a:srgbClr val="0021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671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ld consumption abstract concept vector illustration">
            <a:extLst>
              <a:ext uri="{FF2B5EF4-FFF2-40B4-BE49-F238E27FC236}">
                <a16:creationId xmlns:a16="http://schemas.microsoft.com/office/drawing/2014/main" id="{A33480A4-F8A4-4AD2-B4EC-192290F02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973" y="1613647"/>
            <a:ext cx="3938027" cy="393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AC10D10-6888-44F3-87B9-C6EF1940F1B2}"/>
              </a:ext>
            </a:extLst>
          </p:cNvPr>
          <p:cNvSpPr/>
          <p:nvPr/>
        </p:nvSpPr>
        <p:spPr>
          <a:xfrm>
            <a:off x="339260" y="1442759"/>
            <a:ext cx="7812179" cy="4950711"/>
          </a:xfrm>
          <a:prstGeom prst="rect">
            <a:avLst/>
          </a:prstGeom>
          <a:solidFill>
            <a:srgbClr val="CADDF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285750" marR="0" lvl="0" indent="-285750" algn="just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D355B0-F7CA-4A7C-A864-BD015C995DD1}"/>
              </a:ext>
            </a:extLst>
          </p:cNvPr>
          <p:cNvSpPr txBox="1"/>
          <p:nvPr/>
        </p:nvSpPr>
        <p:spPr>
          <a:xfrm>
            <a:off x="4850986" y="244497"/>
            <a:ext cx="3300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+mj-cs"/>
              </a:rPr>
              <a:t>حجم السوق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6645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ABD3CB-F52A-42ED-ABD0-CAA12262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63A067E-0813-4261-BB6E-91D06CD9FDF5}"/>
              </a:ext>
            </a:extLst>
          </p:cNvPr>
          <p:cNvGrpSpPr/>
          <p:nvPr/>
        </p:nvGrpSpPr>
        <p:grpSpPr>
          <a:xfrm>
            <a:off x="4524183" y="323320"/>
            <a:ext cx="3117933" cy="2916765"/>
            <a:chOff x="4308263" y="1974495"/>
            <a:chExt cx="3389211" cy="3117334"/>
          </a:xfrm>
          <a:solidFill>
            <a:srgbClr val="5475E4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AFDBCC7-49BD-4DB4-9943-3E75802CA9EE}"/>
                </a:ext>
              </a:extLst>
            </p:cNvPr>
            <p:cNvSpPr/>
            <p:nvPr/>
          </p:nvSpPr>
          <p:spPr>
            <a:xfrm>
              <a:off x="7118053" y="2551466"/>
              <a:ext cx="388339" cy="968170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A75E3FE-F027-47B6-A895-D77D2E45DBBA}"/>
                </a:ext>
              </a:extLst>
            </p:cNvPr>
            <p:cNvGrpSpPr/>
            <p:nvPr/>
          </p:nvGrpSpPr>
          <p:grpSpPr>
            <a:xfrm rot="10800000">
              <a:off x="5800723" y="3140820"/>
              <a:ext cx="1896751" cy="1756652"/>
              <a:chOff x="6784763" y="2169880"/>
              <a:chExt cx="1896751" cy="1756652"/>
            </a:xfrm>
            <a:grpFill/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90B47DB-E564-4FED-86E0-868D467EB0AC}"/>
                  </a:ext>
                </a:extLst>
              </p:cNvPr>
              <p:cNvSpPr/>
              <p:nvPr/>
            </p:nvSpPr>
            <p:spPr>
              <a:xfrm rot="16200000">
                <a:off x="7825867" y="1702573"/>
                <a:ext cx="388339" cy="132295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  <p:sp>
            <p:nvSpPr>
              <p:cNvPr id="14" name="Arrow: Left 1">
                <a:extLst>
                  <a:ext uri="{FF2B5EF4-FFF2-40B4-BE49-F238E27FC236}">
                    <a16:creationId xmlns:a16="http://schemas.microsoft.com/office/drawing/2014/main" id="{409546BC-1610-4D04-A41A-63389F625FD4}"/>
                  </a:ext>
                </a:extLst>
              </p:cNvPr>
              <p:cNvSpPr/>
              <p:nvPr/>
            </p:nvSpPr>
            <p:spPr>
              <a:xfrm rot="5400000" flipH="1">
                <a:off x="6294410" y="2660234"/>
                <a:ext cx="1756651" cy="775945"/>
              </a:xfrm>
              <a:custGeom>
                <a:avLst/>
                <a:gdLst>
                  <a:gd name="connsiteX0" fmla="*/ 0 w 3105150"/>
                  <a:gd name="connsiteY0" fmla="*/ 685800 h 1371600"/>
                  <a:gd name="connsiteX1" fmla="*/ 1028700 w 3105150"/>
                  <a:gd name="connsiteY1" fmla="*/ 0 h 1371600"/>
                  <a:gd name="connsiteX2" fmla="*/ 1028700 w 3105150"/>
                  <a:gd name="connsiteY2" fmla="*/ 342900 h 1371600"/>
                  <a:gd name="connsiteX3" fmla="*/ 3105150 w 3105150"/>
                  <a:gd name="connsiteY3" fmla="*/ 342900 h 1371600"/>
                  <a:gd name="connsiteX4" fmla="*/ 3105150 w 3105150"/>
                  <a:gd name="connsiteY4" fmla="*/ 1028700 h 1371600"/>
                  <a:gd name="connsiteX5" fmla="*/ 1028700 w 3105150"/>
                  <a:gd name="connsiteY5" fmla="*/ 1028700 h 1371600"/>
                  <a:gd name="connsiteX6" fmla="*/ 1028700 w 3105150"/>
                  <a:gd name="connsiteY6" fmla="*/ 1371600 h 1371600"/>
                  <a:gd name="connsiteX7" fmla="*/ 0 w 3105150"/>
                  <a:gd name="connsiteY7" fmla="*/ 685800 h 1371600"/>
                  <a:gd name="connsiteX0" fmla="*/ 0 w 3105150"/>
                  <a:gd name="connsiteY0" fmla="*/ 685800 h 1371600"/>
                  <a:gd name="connsiteX1" fmla="*/ 1028700 w 3105150"/>
                  <a:gd name="connsiteY1" fmla="*/ 0 h 1371600"/>
                  <a:gd name="connsiteX2" fmla="*/ 1028700 w 3105150"/>
                  <a:gd name="connsiteY2" fmla="*/ 342900 h 1371600"/>
                  <a:gd name="connsiteX3" fmla="*/ 3105150 w 3105150"/>
                  <a:gd name="connsiteY3" fmla="*/ 342900 h 1371600"/>
                  <a:gd name="connsiteX4" fmla="*/ 2381250 w 3105150"/>
                  <a:gd name="connsiteY4" fmla="*/ 1028700 h 1371600"/>
                  <a:gd name="connsiteX5" fmla="*/ 1028700 w 3105150"/>
                  <a:gd name="connsiteY5" fmla="*/ 1028700 h 1371600"/>
                  <a:gd name="connsiteX6" fmla="*/ 1028700 w 3105150"/>
                  <a:gd name="connsiteY6" fmla="*/ 1371600 h 1371600"/>
                  <a:gd name="connsiteX7" fmla="*/ 0 w 3105150"/>
                  <a:gd name="connsiteY7" fmla="*/ 685800 h 1371600"/>
                  <a:gd name="connsiteX0" fmla="*/ 0 w 3105150"/>
                  <a:gd name="connsiteY0" fmla="*/ 685800 h 1371600"/>
                  <a:gd name="connsiteX1" fmla="*/ 1028700 w 3105150"/>
                  <a:gd name="connsiteY1" fmla="*/ 0 h 1371600"/>
                  <a:gd name="connsiteX2" fmla="*/ 1028700 w 3105150"/>
                  <a:gd name="connsiteY2" fmla="*/ 342900 h 1371600"/>
                  <a:gd name="connsiteX3" fmla="*/ 3105150 w 3105150"/>
                  <a:gd name="connsiteY3" fmla="*/ 342900 h 1371600"/>
                  <a:gd name="connsiteX4" fmla="*/ 2221230 w 3105150"/>
                  <a:gd name="connsiteY4" fmla="*/ 1028700 h 1371600"/>
                  <a:gd name="connsiteX5" fmla="*/ 1028700 w 3105150"/>
                  <a:gd name="connsiteY5" fmla="*/ 1028700 h 1371600"/>
                  <a:gd name="connsiteX6" fmla="*/ 1028700 w 3105150"/>
                  <a:gd name="connsiteY6" fmla="*/ 1371600 h 1371600"/>
                  <a:gd name="connsiteX7" fmla="*/ 0 w 3105150"/>
                  <a:gd name="connsiteY7" fmla="*/ 685800 h 1371600"/>
                  <a:gd name="connsiteX0" fmla="*/ 0 w 3105150"/>
                  <a:gd name="connsiteY0" fmla="*/ 685800 h 1371600"/>
                  <a:gd name="connsiteX1" fmla="*/ 1028700 w 3105150"/>
                  <a:gd name="connsiteY1" fmla="*/ 0 h 1371600"/>
                  <a:gd name="connsiteX2" fmla="*/ 1028700 w 3105150"/>
                  <a:gd name="connsiteY2" fmla="*/ 342900 h 1371600"/>
                  <a:gd name="connsiteX3" fmla="*/ 3105150 w 3105150"/>
                  <a:gd name="connsiteY3" fmla="*/ 342900 h 1371600"/>
                  <a:gd name="connsiteX4" fmla="*/ 2332209 w 3105150"/>
                  <a:gd name="connsiteY4" fmla="*/ 1028700 h 1371600"/>
                  <a:gd name="connsiteX5" fmla="*/ 1028700 w 3105150"/>
                  <a:gd name="connsiteY5" fmla="*/ 1028700 h 1371600"/>
                  <a:gd name="connsiteX6" fmla="*/ 1028700 w 3105150"/>
                  <a:gd name="connsiteY6" fmla="*/ 1371600 h 1371600"/>
                  <a:gd name="connsiteX7" fmla="*/ 0 w 3105150"/>
                  <a:gd name="connsiteY7" fmla="*/ 68580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05150" h="1371600">
                    <a:moveTo>
                      <a:pt x="0" y="685800"/>
                    </a:moveTo>
                    <a:lnTo>
                      <a:pt x="1028700" y="0"/>
                    </a:lnTo>
                    <a:lnTo>
                      <a:pt x="1028700" y="342900"/>
                    </a:lnTo>
                    <a:lnTo>
                      <a:pt x="3105150" y="342900"/>
                    </a:lnTo>
                    <a:lnTo>
                      <a:pt x="2332209" y="1028700"/>
                    </a:lnTo>
                    <a:lnTo>
                      <a:pt x="1028700" y="1028700"/>
                    </a:lnTo>
                    <a:lnTo>
                      <a:pt x="1028700" y="1371600"/>
                    </a:lnTo>
                    <a:lnTo>
                      <a:pt x="0" y="68580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9FC4909-E26D-4AB9-814C-9474E595D2E3}"/>
                </a:ext>
              </a:extLst>
            </p:cNvPr>
            <p:cNvGrpSpPr/>
            <p:nvPr/>
          </p:nvGrpSpPr>
          <p:grpSpPr>
            <a:xfrm rot="16200000">
              <a:off x="4550228" y="3382088"/>
              <a:ext cx="1662830" cy="1756652"/>
              <a:chOff x="6784763" y="2169880"/>
              <a:chExt cx="1662830" cy="1756652"/>
            </a:xfrm>
            <a:grpFill/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91D7654-3764-444F-97CD-74B64A57D2EC}"/>
                  </a:ext>
                </a:extLst>
              </p:cNvPr>
              <p:cNvSpPr/>
              <p:nvPr/>
            </p:nvSpPr>
            <p:spPr>
              <a:xfrm rot="16200000">
                <a:off x="7708906" y="1819533"/>
                <a:ext cx="388339" cy="1089034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  <p:sp>
            <p:nvSpPr>
              <p:cNvPr id="12" name="Arrow: Left 1">
                <a:extLst>
                  <a:ext uri="{FF2B5EF4-FFF2-40B4-BE49-F238E27FC236}">
                    <a16:creationId xmlns:a16="http://schemas.microsoft.com/office/drawing/2014/main" id="{516B1BC6-C4A2-4912-BAB9-5E016FE1A67D}"/>
                  </a:ext>
                </a:extLst>
              </p:cNvPr>
              <p:cNvSpPr/>
              <p:nvPr/>
            </p:nvSpPr>
            <p:spPr>
              <a:xfrm rot="5400000" flipH="1">
                <a:off x="6294410" y="2660234"/>
                <a:ext cx="1756651" cy="775945"/>
              </a:xfrm>
              <a:custGeom>
                <a:avLst/>
                <a:gdLst>
                  <a:gd name="connsiteX0" fmla="*/ 0 w 3105150"/>
                  <a:gd name="connsiteY0" fmla="*/ 685800 h 1371600"/>
                  <a:gd name="connsiteX1" fmla="*/ 1028700 w 3105150"/>
                  <a:gd name="connsiteY1" fmla="*/ 0 h 1371600"/>
                  <a:gd name="connsiteX2" fmla="*/ 1028700 w 3105150"/>
                  <a:gd name="connsiteY2" fmla="*/ 342900 h 1371600"/>
                  <a:gd name="connsiteX3" fmla="*/ 3105150 w 3105150"/>
                  <a:gd name="connsiteY3" fmla="*/ 342900 h 1371600"/>
                  <a:gd name="connsiteX4" fmla="*/ 3105150 w 3105150"/>
                  <a:gd name="connsiteY4" fmla="*/ 1028700 h 1371600"/>
                  <a:gd name="connsiteX5" fmla="*/ 1028700 w 3105150"/>
                  <a:gd name="connsiteY5" fmla="*/ 1028700 h 1371600"/>
                  <a:gd name="connsiteX6" fmla="*/ 1028700 w 3105150"/>
                  <a:gd name="connsiteY6" fmla="*/ 1371600 h 1371600"/>
                  <a:gd name="connsiteX7" fmla="*/ 0 w 3105150"/>
                  <a:gd name="connsiteY7" fmla="*/ 685800 h 1371600"/>
                  <a:gd name="connsiteX0" fmla="*/ 0 w 3105150"/>
                  <a:gd name="connsiteY0" fmla="*/ 685800 h 1371600"/>
                  <a:gd name="connsiteX1" fmla="*/ 1028700 w 3105150"/>
                  <a:gd name="connsiteY1" fmla="*/ 0 h 1371600"/>
                  <a:gd name="connsiteX2" fmla="*/ 1028700 w 3105150"/>
                  <a:gd name="connsiteY2" fmla="*/ 342900 h 1371600"/>
                  <a:gd name="connsiteX3" fmla="*/ 3105150 w 3105150"/>
                  <a:gd name="connsiteY3" fmla="*/ 342900 h 1371600"/>
                  <a:gd name="connsiteX4" fmla="*/ 2381250 w 3105150"/>
                  <a:gd name="connsiteY4" fmla="*/ 1028700 h 1371600"/>
                  <a:gd name="connsiteX5" fmla="*/ 1028700 w 3105150"/>
                  <a:gd name="connsiteY5" fmla="*/ 1028700 h 1371600"/>
                  <a:gd name="connsiteX6" fmla="*/ 1028700 w 3105150"/>
                  <a:gd name="connsiteY6" fmla="*/ 1371600 h 1371600"/>
                  <a:gd name="connsiteX7" fmla="*/ 0 w 3105150"/>
                  <a:gd name="connsiteY7" fmla="*/ 685800 h 1371600"/>
                  <a:gd name="connsiteX0" fmla="*/ 0 w 3105150"/>
                  <a:gd name="connsiteY0" fmla="*/ 685800 h 1371600"/>
                  <a:gd name="connsiteX1" fmla="*/ 1028700 w 3105150"/>
                  <a:gd name="connsiteY1" fmla="*/ 0 h 1371600"/>
                  <a:gd name="connsiteX2" fmla="*/ 1028700 w 3105150"/>
                  <a:gd name="connsiteY2" fmla="*/ 342900 h 1371600"/>
                  <a:gd name="connsiteX3" fmla="*/ 3105150 w 3105150"/>
                  <a:gd name="connsiteY3" fmla="*/ 342900 h 1371600"/>
                  <a:gd name="connsiteX4" fmla="*/ 2221230 w 3105150"/>
                  <a:gd name="connsiteY4" fmla="*/ 1028700 h 1371600"/>
                  <a:gd name="connsiteX5" fmla="*/ 1028700 w 3105150"/>
                  <a:gd name="connsiteY5" fmla="*/ 1028700 h 1371600"/>
                  <a:gd name="connsiteX6" fmla="*/ 1028700 w 3105150"/>
                  <a:gd name="connsiteY6" fmla="*/ 1371600 h 1371600"/>
                  <a:gd name="connsiteX7" fmla="*/ 0 w 3105150"/>
                  <a:gd name="connsiteY7" fmla="*/ 685800 h 1371600"/>
                  <a:gd name="connsiteX0" fmla="*/ 0 w 3105150"/>
                  <a:gd name="connsiteY0" fmla="*/ 685800 h 1371600"/>
                  <a:gd name="connsiteX1" fmla="*/ 1028700 w 3105150"/>
                  <a:gd name="connsiteY1" fmla="*/ 0 h 1371600"/>
                  <a:gd name="connsiteX2" fmla="*/ 1028700 w 3105150"/>
                  <a:gd name="connsiteY2" fmla="*/ 342900 h 1371600"/>
                  <a:gd name="connsiteX3" fmla="*/ 3105150 w 3105150"/>
                  <a:gd name="connsiteY3" fmla="*/ 342900 h 1371600"/>
                  <a:gd name="connsiteX4" fmla="*/ 2332209 w 3105150"/>
                  <a:gd name="connsiteY4" fmla="*/ 1028700 h 1371600"/>
                  <a:gd name="connsiteX5" fmla="*/ 1028700 w 3105150"/>
                  <a:gd name="connsiteY5" fmla="*/ 1028700 h 1371600"/>
                  <a:gd name="connsiteX6" fmla="*/ 1028700 w 3105150"/>
                  <a:gd name="connsiteY6" fmla="*/ 1371600 h 1371600"/>
                  <a:gd name="connsiteX7" fmla="*/ 0 w 3105150"/>
                  <a:gd name="connsiteY7" fmla="*/ 68580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05150" h="1371600">
                    <a:moveTo>
                      <a:pt x="0" y="685800"/>
                    </a:moveTo>
                    <a:lnTo>
                      <a:pt x="1028700" y="0"/>
                    </a:lnTo>
                    <a:lnTo>
                      <a:pt x="1028700" y="342900"/>
                    </a:lnTo>
                    <a:lnTo>
                      <a:pt x="3105150" y="342900"/>
                    </a:lnTo>
                    <a:lnTo>
                      <a:pt x="2332209" y="1028700"/>
                    </a:lnTo>
                    <a:lnTo>
                      <a:pt x="1028700" y="1028700"/>
                    </a:lnTo>
                    <a:lnTo>
                      <a:pt x="1028700" y="1371600"/>
                    </a:lnTo>
                    <a:lnTo>
                      <a:pt x="0" y="685800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C46D432-0D84-414F-ADE2-9C8C069DA052}"/>
                </a:ext>
              </a:extLst>
            </p:cNvPr>
            <p:cNvSpPr/>
            <p:nvPr/>
          </p:nvSpPr>
          <p:spPr>
            <a:xfrm rot="16200000">
              <a:off x="5344866" y="1707072"/>
              <a:ext cx="388339" cy="1313955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9" name="Arrow: Left 1">
              <a:extLst>
                <a:ext uri="{FF2B5EF4-FFF2-40B4-BE49-F238E27FC236}">
                  <a16:creationId xmlns:a16="http://schemas.microsoft.com/office/drawing/2014/main" id="{78AE32DE-4BCC-49B9-96BA-8E47C060C83B}"/>
                </a:ext>
              </a:extLst>
            </p:cNvPr>
            <p:cNvSpPr/>
            <p:nvPr/>
          </p:nvSpPr>
          <p:spPr>
            <a:xfrm rot="10800000" flipH="1">
              <a:off x="5752916" y="1974495"/>
              <a:ext cx="1756651" cy="775945"/>
            </a:xfrm>
            <a:custGeom>
              <a:avLst/>
              <a:gdLst>
                <a:gd name="connsiteX0" fmla="*/ 0 w 3105150"/>
                <a:gd name="connsiteY0" fmla="*/ 685800 h 1371600"/>
                <a:gd name="connsiteX1" fmla="*/ 1028700 w 3105150"/>
                <a:gd name="connsiteY1" fmla="*/ 0 h 1371600"/>
                <a:gd name="connsiteX2" fmla="*/ 1028700 w 3105150"/>
                <a:gd name="connsiteY2" fmla="*/ 342900 h 1371600"/>
                <a:gd name="connsiteX3" fmla="*/ 3105150 w 3105150"/>
                <a:gd name="connsiteY3" fmla="*/ 342900 h 1371600"/>
                <a:gd name="connsiteX4" fmla="*/ 3105150 w 3105150"/>
                <a:gd name="connsiteY4" fmla="*/ 1028700 h 1371600"/>
                <a:gd name="connsiteX5" fmla="*/ 1028700 w 3105150"/>
                <a:gd name="connsiteY5" fmla="*/ 1028700 h 1371600"/>
                <a:gd name="connsiteX6" fmla="*/ 1028700 w 3105150"/>
                <a:gd name="connsiteY6" fmla="*/ 1371600 h 1371600"/>
                <a:gd name="connsiteX7" fmla="*/ 0 w 3105150"/>
                <a:gd name="connsiteY7" fmla="*/ 685800 h 1371600"/>
                <a:gd name="connsiteX0" fmla="*/ 0 w 3105150"/>
                <a:gd name="connsiteY0" fmla="*/ 685800 h 1371600"/>
                <a:gd name="connsiteX1" fmla="*/ 1028700 w 3105150"/>
                <a:gd name="connsiteY1" fmla="*/ 0 h 1371600"/>
                <a:gd name="connsiteX2" fmla="*/ 1028700 w 3105150"/>
                <a:gd name="connsiteY2" fmla="*/ 342900 h 1371600"/>
                <a:gd name="connsiteX3" fmla="*/ 3105150 w 3105150"/>
                <a:gd name="connsiteY3" fmla="*/ 342900 h 1371600"/>
                <a:gd name="connsiteX4" fmla="*/ 2381250 w 3105150"/>
                <a:gd name="connsiteY4" fmla="*/ 1028700 h 1371600"/>
                <a:gd name="connsiteX5" fmla="*/ 1028700 w 3105150"/>
                <a:gd name="connsiteY5" fmla="*/ 1028700 h 1371600"/>
                <a:gd name="connsiteX6" fmla="*/ 1028700 w 3105150"/>
                <a:gd name="connsiteY6" fmla="*/ 1371600 h 1371600"/>
                <a:gd name="connsiteX7" fmla="*/ 0 w 3105150"/>
                <a:gd name="connsiteY7" fmla="*/ 685800 h 1371600"/>
                <a:gd name="connsiteX0" fmla="*/ 0 w 3105150"/>
                <a:gd name="connsiteY0" fmla="*/ 685800 h 1371600"/>
                <a:gd name="connsiteX1" fmla="*/ 1028700 w 3105150"/>
                <a:gd name="connsiteY1" fmla="*/ 0 h 1371600"/>
                <a:gd name="connsiteX2" fmla="*/ 1028700 w 3105150"/>
                <a:gd name="connsiteY2" fmla="*/ 342900 h 1371600"/>
                <a:gd name="connsiteX3" fmla="*/ 3105150 w 3105150"/>
                <a:gd name="connsiteY3" fmla="*/ 342900 h 1371600"/>
                <a:gd name="connsiteX4" fmla="*/ 2221230 w 3105150"/>
                <a:gd name="connsiteY4" fmla="*/ 1028700 h 1371600"/>
                <a:gd name="connsiteX5" fmla="*/ 1028700 w 3105150"/>
                <a:gd name="connsiteY5" fmla="*/ 1028700 h 1371600"/>
                <a:gd name="connsiteX6" fmla="*/ 1028700 w 3105150"/>
                <a:gd name="connsiteY6" fmla="*/ 1371600 h 1371600"/>
                <a:gd name="connsiteX7" fmla="*/ 0 w 3105150"/>
                <a:gd name="connsiteY7" fmla="*/ 685800 h 1371600"/>
                <a:gd name="connsiteX0" fmla="*/ 0 w 3105150"/>
                <a:gd name="connsiteY0" fmla="*/ 685800 h 1371600"/>
                <a:gd name="connsiteX1" fmla="*/ 1028700 w 3105150"/>
                <a:gd name="connsiteY1" fmla="*/ 0 h 1371600"/>
                <a:gd name="connsiteX2" fmla="*/ 1028700 w 3105150"/>
                <a:gd name="connsiteY2" fmla="*/ 342900 h 1371600"/>
                <a:gd name="connsiteX3" fmla="*/ 3105150 w 3105150"/>
                <a:gd name="connsiteY3" fmla="*/ 342900 h 1371600"/>
                <a:gd name="connsiteX4" fmla="*/ 2332209 w 3105150"/>
                <a:gd name="connsiteY4" fmla="*/ 1028700 h 1371600"/>
                <a:gd name="connsiteX5" fmla="*/ 1028700 w 3105150"/>
                <a:gd name="connsiteY5" fmla="*/ 1028700 h 1371600"/>
                <a:gd name="connsiteX6" fmla="*/ 1028700 w 3105150"/>
                <a:gd name="connsiteY6" fmla="*/ 1371600 h 1371600"/>
                <a:gd name="connsiteX7" fmla="*/ 0 w 3105150"/>
                <a:gd name="connsiteY7" fmla="*/ 68580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05150" h="1371600">
                  <a:moveTo>
                    <a:pt x="0" y="685800"/>
                  </a:moveTo>
                  <a:lnTo>
                    <a:pt x="1028700" y="0"/>
                  </a:lnTo>
                  <a:lnTo>
                    <a:pt x="1028700" y="342900"/>
                  </a:lnTo>
                  <a:lnTo>
                    <a:pt x="3105150" y="342900"/>
                  </a:lnTo>
                  <a:lnTo>
                    <a:pt x="2332209" y="1028700"/>
                  </a:lnTo>
                  <a:lnTo>
                    <a:pt x="1028700" y="1028700"/>
                  </a:lnTo>
                  <a:lnTo>
                    <a:pt x="1028700" y="1371600"/>
                  </a:lnTo>
                  <a:lnTo>
                    <a:pt x="0" y="68580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10" name="Arrow: Left 1">
              <a:extLst>
                <a:ext uri="{FF2B5EF4-FFF2-40B4-BE49-F238E27FC236}">
                  <a16:creationId xmlns:a16="http://schemas.microsoft.com/office/drawing/2014/main" id="{A965E44D-88C0-4138-9002-0CB60848CF9F}"/>
                </a:ext>
              </a:extLst>
            </p:cNvPr>
            <p:cNvSpPr/>
            <p:nvPr/>
          </p:nvSpPr>
          <p:spPr>
            <a:xfrm rot="5400000" flipH="1">
              <a:off x="3817910" y="2660234"/>
              <a:ext cx="1756651" cy="775945"/>
            </a:xfrm>
            <a:custGeom>
              <a:avLst/>
              <a:gdLst>
                <a:gd name="connsiteX0" fmla="*/ 0 w 3105150"/>
                <a:gd name="connsiteY0" fmla="*/ 685800 h 1371600"/>
                <a:gd name="connsiteX1" fmla="*/ 1028700 w 3105150"/>
                <a:gd name="connsiteY1" fmla="*/ 0 h 1371600"/>
                <a:gd name="connsiteX2" fmla="*/ 1028700 w 3105150"/>
                <a:gd name="connsiteY2" fmla="*/ 342900 h 1371600"/>
                <a:gd name="connsiteX3" fmla="*/ 3105150 w 3105150"/>
                <a:gd name="connsiteY3" fmla="*/ 342900 h 1371600"/>
                <a:gd name="connsiteX4" fmla="*/ 3105150 w 3105150"/>
                <a:gd name="connsiteY4" fmla="*/ 1028700 h 1371600"/>
                <a:gd name="connsiteX5" fmla="*/ 1028700 w 3105150"/>
                <a:gd name="connsiteY5" fmla="*/ 1028700 h 1371600"/>
                <a:gd name="connsiteX6" fmla="*/ 1028700 w 3105150"/>
                <a:gd name="connsiteY6" fmla="*/ 1371600 h 1371600"/>
                <a:gd name="connsiteX7" fmla="*/ 0 w 3105150"/>
                <a:gd name="connsiteY7" fmla="*/ 685800 h 1371600"/>
                <a:gd name="connsiteX0" fmla="*/ 0 w 3105150"/>
                <a:gd name="connsiteY0" fmla="*/ 685800 h 1371600"/>
                <a:gd name="connsiteX1" fmla="*/ 1028700 w 3105150"/>
                <a:gd name="connsiteY1" fmla="*/ 0 h 1371600"/>
                <a:gd name="connsiteX2" fmla="*/ 1028700 w 3105150"/>
                <a:gd name="connsiteY2" fmla="*/ 342900 h 1371600"/>
                <a:gd name="connsiteX3" fmla="*/ 3105150 w 3105150"/>
                <a:gd name="connsiteY3" fmla="*/ 342900 h 1371600"/>
                <a:gd name="connsiteX4" fmla="*/ 2381250 w 3105150"/>
                <a:gd name="connsiteY4" fmla="*/ 1028700 h 1371600"/>
                <a:gd name="connsiteX5" fmla="*/ 1028700 w 3105150"/>
                <a:gd name="connsiteY5" fmla="*/ 1028700 h 1371600"/>
                <a:gd name="connsiteX6" fmla="*/ 1028700 w 3105150"/>
                <a:gd name="connsiteY6" fmla="*/ 1371600 h 1371600"/>
                <a:gd name="connsiteX7" fmla="*/ 0 w 3105150"/>
                <a:gd name="connsiteY7" fmla="*/ 685800 h 1371600"/>
                <a:gd name="connsiteX0" fmla="*/ 0 w 3105150"/>
                <a:gd name="connsiteY0" fmla="*/ 685800 h 1371600"/>
                <a:gd name="connsiteX1" fmla="*/ 1028700 w 3105150"/>
                <a:gd name="connsiteY1" fmla="*/ 0 h 1371600"/>
                <a:gd name="connsiteX2" fmla="*/ 1028700 w 3105150"/>
                <a:gd name="connsiteY2" fmla="*/ 342900 h 1371600"/>
                <a:gd name="connsiteX3" fmla="*/ 3105150 w 3105150"/>
                <a:gd name="connsiteY3" fmla="*/ 342900 h 1371600"/>
                <a:gd name="connsiteX4" fmla="*/ 2221230 w 3105150"/>
                <a:gd name="connsiteY4" fmla="*/ 1028700 h 1371600"/>
                <a:gd name="connsiteX5" fmla="*/ 1028700 w 3105150"/>
                <a:gd name="connsiteY5" fmla="*/ 1028700 h 1371600"/>
                <a:gd name="connsiteX6" fmla="*/ 1028700 w 3105150"/>
                <a:gd name="connsiteY6" fmla="*/ 1371600 h 1371600"/>
                <a:gd name="connsiteX7" fmla="*/ 0 w 3105150"/>
                <a:gd name="connsiteY7" fmla="*/ 685800 h 1371600"/>
                <a:gd name="connsiteX0" fmla="*/ 0 w 3105150"/>
                <a:gd name="connsiteY0" fmla="*/ 685800 h 1371600"/>
                <a:gd name="connsiteX1" fmla="*/ 1028700 w 3105150"/>
                <a:gd name="connsiteY1" fmla="*/ 0 h 1371600"/>
                <a:gd name="connsiteX2" fmla="*/ 1028700 w 3105150"/>
                <a:gd name="connsiteY2" fmla="*/ 342900 h 1371600"/>
                <a:gd name="connsiteX3" fmla="*/ 3105150 w 3105150"/>
                <a:gd name="connsiteY3" fmla="*/ 342900 h 1371600"/>
                <a:gd name="connsiteX4" fmla="*/ 2332209 w 3105150"/>
                <a:gd name="connsiteY4" fmla="*/ 1028700 h 1371600"/>
                <a:gd name="connsiteX5" fmla="*/ 1028700 w 3105150"/>
                <a:gd name="connsiteY5" fmla="*/ 1028700 h 1371600"/>
                <a:gd name="connsiteX6" fmla="*/ 1028700 w 3105150"/>
                <a:gd name="connsiteY6" fmla="*/ 1371600 h 1371600"/>
                <a:gd name="connsiteX7" fmla="*/ 0 w 3105150"/>
                <a:gd name="connsiteY7" fmla="*/ 68580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05150" h="1371600">
                  <a:moveTo>
                    <a:pt x="0" y="685800"/>
                  </a:moveTo>
                  <a:lnTo>
                    <a:pt x="1028700" y="0"/>
                  </a:lnTo>
                  <a:lnTo>
                    <a:pt x="1028700" y="342900"/>
                  </a:lnTo>
                  <a:lnTo>
                    <a:pt x="3105150" y="342900"/>
                  </a:lnTo>
                  <a:lnTo>
                    <a:pt x="2332209" y="1028700"/>
                  </a:lnTo>
                  <a:lnTo>
                    <a:pt x="1028700" y="1028700"/>
                  </a:lnTo>
                  <a:lnTo>
                    <a:pt x="1028700" y="1371600"/>
                  </a:lnTo>
                  <a:lnTo>
                    <a:pt x="0" y="68580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48C8823-8A9D-4A3F-9793-1FFC4E687126}"/>
              </a:ext>
            </a:extLst>
          </p:cNvPr>
          <p:cNvGrpSpPr/>
          <p:nvPr/>
        </p:nvGrpSpPr>
        <p:grpSpPr>
          <a:xfrm>
            <a:off x="49003" y="682686"/>
            <a:ext cx="3731945" cy="2368822"/>
            <a:chOff x="327618" y="1073964"/>
            <a:chExt cx="3731945" cy="2368822"/>
          </a:xfrm>
          <a:solidFill>
            <a:srgbClr val="CADDFE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13D2626-BAD6-490A-9462-35B23373B781}"/>
                </a:ext>
              </a:extLst>
            </p:cNvPr>
            <p:cNvSpPr/>
            <p:nvPr/>
          </p:nvSpPr>
          <p:spPr>
            <a:xfrm>
              <a:off x="327618" y="1073964"/>
              <a:ext cx="3676894" cy="2368822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just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JO" sz="18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CAB8EA4-9B47-42A6-8487-6E7F86CF84B4}"/>
                </a:ext>
              </a:extLst>
            </p:cNvPr>
            <p:cNvSpPr/>
            <p:nvPr/>
          </p:nvSpPr>
          <p:spPr>
            <a:xfrm>
              <a:off x="3987040" y="1073964"/>
              <a:ext cx="72523" cy="2368822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F3D6006-69A6-4D95-82E8-045909634334}"/>
              </a:ext>
            </a:extLst>
          </p:cNvPr>
          <p:cNvGrpSpPr/>
          <p:nvPr/>
        </p:nvGrpSpPr>
        <p:grpSpPr>
          <a:xfrm>
            <a:off x="8263573" y="636512"/>
            <a:ext cx="3790488" cy="2434078"/>
            <a:chOff x="8034709" y="1020271"/>
            <a:chExt cx="3790488" cy="2434078"/>
          </a:xfrm>
          <a:solidFill>
            <a:srgbClr val="CADDFE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9B102A-549C-4243-BC20-546F39C9A361}"/>
                </a:ext>
              </a:extLst>
            </p:cNvPr>
            <p:cNvSpPr/>
            <p:nvPr/>
          </p:nvSpPr>
          <p:spPr>
            <a:xfrm>
              <a:off x="8034709" y="1020271"/>
              <a:ext cx="3763087" cy="2434078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R="0" lvl="0" algn="just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endPara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71A2895-D103-40B8-A937-698DD195F35C}"/>
                </a:ext>
              </a:extLst>
            </p:cNvPr>
            <p:cNvSpPr/>
            <p:nvPr/>
          </p:nvSpPr>
          <p:spPr>
            <a:xfrm>
              <a:off x="11751407" y="1035764"/>
              <a:ext cx="73790" cy="2407022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4B8270F-D2EB-4493-96D6-14B2C038A24C}"/>
              </a:ext>
            </a:extLst>
          </p:cNvPr>
          <p:cNvGrpSpPr/>
          <p:nvPr/>
        </p:nvGrpSpPr>
        <p:grpSpPr>
          <a:xfrm>
            <a:off x="4233819" y="4334232"/>
            <a:ext cx="3724362" cy="2523768"/>
            <a:chOff x="8089640" y="3915123"/>
            <a:chExt cx="3724362" cy="2523768"/>
          </a:xfrm>
          <a:solidFill>
            <a:srgbClr val="CADDFE"/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4122FC4-6B75-4E2F-BBB0-2495E6ED752A}"/>
                </a:ext>
              </a:extLst>
            </p:cNvPr>
            <p:cNvSpPr/>
            <p:nvPr/>
          </p:nvSpPr>
          <p:spPr>
            <a:xfrm>
              <a:off x="8089640" y="3915123"/>
              <a:ext cx="3698662" cy="2523768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285750" marR="0" lvl="0" indent="-285750" algn="just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378EF8B-B7EB-4259-B5CD-BF264CF394E6}"/>
                </a:ext>
              </a:extLst>
            </p:cNvPr>
            <p:cNvSpPr/>
            <p:nvPr/>
          </p:nvSpPr>
          <p:spPr>
            <a:xfrm>
              <a:off x="11740213" y="3951541"/>
              <a:ext cx="73789" cy="2487349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A9B8166-18FE-4DEA-A6E1-211A47A55E7F}"/>
              </a:ext>
            </a:extLst>
          </p:cNvPr>
          <p:cNvSpPr txBox="1"/>
          <p:nvPr/>
        </p:nvSpPr>
        <p:spPr>
          <a:xfrm>
            <a:off x="5042450" y="1727419"/>
            <a:ext cx="2081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>
                <a:solidFill>
                  <a:srgbClr val="282F39"/>
                </a:solidFill>
                <a:latin typeface="Simplified Arabic" panose="02020603050405020304" pitchFamily="18" charset="-78"/>
                <a:cs typeface="+mj-cs"/>
              </a:rPr>
              <a:t>تقسيم السوق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+mj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FA446F-82C0-4ABE-A942-84A7AB26B810}"/>
              </a:ext>
            </a:extLst>
          </p:cNvPr>
          <p:cNvSpPr txBox="1"/>
          <p:nvPr/>
        </p:nvSpPr>
        <p:spPr>
          <a:xfrm>
            <a:off x="9064075" y="82737"/>
            <a:ext cx="2081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+mj-cs"/>
              </a:rPr>
              <a:t>جغرافي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+mj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E70425-722B-45CD-A5B5-E1813E4BC4A6}"/>
              </a:ext>
            </a:extLst>
          </p:cNvPr>
          <p:cNvSpPr txBox="1"/>
          <p:nvPr/>
        </p:nvSpPr>
        <p:spPr>
          <a:xfrm>
            <a:off x="1056394" y="147668"/>
            <a:ext cx="2081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+mj-cs"/>
              </a:rPr>
              <a:t>ديموغرافي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+mj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66BDCFD-79FF-40D9-AE00-9B820653A0AB}"/>
              </a:ext>
            </a:extLst>
          </p:cNvPr>
          <p:cNvSpPr txBox="1"/>
          <p:nvPr/>
        </p:nvSpPr>
        <p:spPr>
          <a:xfrm>
            <a:off x="5060881" y="3567945"/>
            <a:ext cx="2081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+mj-cs"/>
              </a:rPr>
              <a:t>سلوكي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526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10AAEF-D5CC-4AA5-89D0-5C7BC5AF4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C1354F-8B68-40DE-B4D6-EAEF98DDA51A}"/>
              </a:ext>
            </a:extLst>
          </p:cNvPr>
          <p:cNvSpPr txBox="1"/>
          <p:nvPr/>
        </p:nvSpPr>
        <p:spPr>
          <a:xfrm>
            <a:off x="3017702" y="170676"/>
            <a:ext cx="8929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000" b="1" i="0" u="none" strike="noStrike" kern="1200" cap="none" spc="0" normalizeH="0" baseline="0" noProof="0" dirty="0">
                <a:ln>
                  <a:noFill/>
                </a:ln>
                <a:solidFill>
                  <a:srgbClr val="00214E"/>
                </a:solidFill>
                <a:uLnTx/>
                <a:uFillTx/>
                <a:latin typeface="Simplified Arabic" panose="02020603050405020304" pitchFamily="18" charset="-78"/>
                <a:ea typeface="+mn-ea"/>
                <a:cs typeface="+mj-cs"/>
              </a:rPr>
              <a:t>الشرائح المستهدفة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25EB344-9374-4DFC-A96F-516BF38D1FDB}"/>
              </a:ext>
            </a:extLst>
          </p:cNvPr>
          <p:cNvGrpSpPr/>
          <p:nvPr/>
        </p:nvGrpSpPr>
        <p:grpSpPr>
          <a:xfrm>
            <a:off x="2343861" y="2081336"/>
            <a:ext cx="7139508" cy="2695327"/>
            <a:chOff x="2397649" y="1031710"/>
            <a:chExt cx="7139508" cy="2695327"/>
          </a:xfrm>
          <a:solidFill>
            <a:srgbClr val="CADDFE"/>
          </a:solidFill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4C41687-24D0-478A-80A8-25F73EBDF07F}"/>
                </a:ext>
              </a:extLst>
            </p:cNvPr>
            <p:cNvGrpSpPr/>
            <p:nvPr/>
          </p:nvGrpSpPr>
          <p:grpSpPr>
            <a:xfrm>
              <a:off x="2397649" y="2335232"/>
              <a:ext cx="1250519" cy="1391805"/>
              <a:chOff x="5709865" y="3492501"/>
              <a:chExt cx="383352" cy="441325"/>
            </a:xfrm>
            <a:grpFill/>
          </p:grpSpPr>
          <p:sp>
            <p:nvSpPr>
              <p:cNvPr id="10" name="Freeform 5">
                <a:extLst>
                  <a:ext uri="{FF2B5EF4-FFF2-40B4-BE49-F238E27FC236}">
                    <a16:creationId xmlns:a16="http://schemas.microsoft.com/office/drawing/2014/main" id="{972F13EF-280D-4B0F-B5B8-A3039488C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69FF8C55-1FA8-436C-A692-8C253BCCA3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38C24D2-7C26-4D7A-AE89-48B077A1FCD4}"/>
                </a:ext>
              </a:extLst>
            </p:cNvPr>
            <p:cNvGrpSpPr/>
            <p:nvPr/>
          </p:nvGrpSpPr>
          <p:grpSpPr>
            <a:xfrm>
              <a:off x="8286638" y="2275156"/>
              <a:ext cx="1250519" cy="1391805"/>
              <a:chOff x="5709865" y="3492501"/>
              <a:chExt cx="383352" cy="441325"/>
            </a:xfrm>
            <a:grpFill/>
          </p:grpSpPr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id="{DFB3AD24-C196-4C31-9544-0AC258452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7D7FCC6A-8F04-4F13-9F18-DED15AC57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40C401-A21E-492D-8D57-3F4C884A8B57}"/>
                </a:ext>
              </a:extLst>
            </p:cNvPr>
            <p:cNvGrpSpPr/>
            <p:nvPr/>
          </p:nvGrpSpPr>
          <p:grpSpPr>
            <a:xfrm>
              <a:off x="5408402" y="1031710"/>
              <a:ext cx="1250519" cy="1391805"/>
              <a:chOff x="5709865" y="3492501"/>
              <a:chExt cx="383352" cy="441325"/>
            </a:xfrm>
            <a:grpFill/>
          </p:grpSpPr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379B1996-3197-434E-819B-0E74BF940A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09865" y="3732213"/>
                <a:ext cx="383352" cy="201613"/>
              </a:xfrm>
              <a:custGeom>
                <a:avLst/>
                <a:gdLst>
                  <a:gd name="T0" fmla="*/ 0 w 270"/>
                  <a:gd name="T1" fmla="*/ 143 h 143"/>
                  <a:gd name="T2" fmla="*/ 61 w 270"/>
                  <a:gd name="T3" fmla="*/ 31 h 143"/>
                  <a:gd name="T4" fmla="*/ 206 w 270"/>
                  <a:gd name="T5" fmla="*/ 30 h 143"/>
                  <a:gd name="T6" fmla="*/ 270 w 270"/>
                  <a:gd name="T7" fmla="*/ 143 h 143"/>
                  <a:gd name="T8" fmla="*/ 0 w 270"/>
                  <a:gd name="T9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143">
                    <a:moveTo>
                      <a:pt x="0" y="143"/>
                    </a:moveTo>
                    <a:cubicBezTo>
                      <a:pt x="2" y="96"/>
                      <a:pt x="21" y="57"/>
                      <a:pt x="61" y="31"/>
                    </a:cubicBezTo>
                    <a:cubicBezTo>
                      <a:pt x="108" y="1"/>
                      <a:pt x="158" y="0"/>
                      <a:pt x="206" y="30"/>
                    </a:cubicBezTo>
                    <a:cubicBezTo>
                      <a:pt x="248" y="55"/>
                      <a:pt x="268" y="94"/>
                      <a:pt x="270" y="143"/>
                    </a:cubicBezTo>
                    <a:cubicBezTo>
                      <a:pt x="180" y="143"/>
                      <a:pt x="90" y="143"/>
                      <a:pt x="0" y="14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  <p:sp>
            <p:nvSpPr>
              <p:cNvPr id="17" name="Freeform 6">
                <a:extLst>
                  <a:ext uri="{FF2B5EF4-FFF2-40B4-BE49-F238E27FC236}">
                    <a16:creationId xmlns:a16="http://schemas.microsoft.com/office/drawing/2014/main" id="{D1753A1B-D778-4E84-B041-16082EE52D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6536" y="3492501"/>
                <a:ext cx="226818" cy="220663"/>
              </a:xfrm>
              <a:custGeom>
                <a:avLst/>
                <a:gdLst>
                  <a:gd name="T0" fmla="*/ 79 w 158"/>
                  <a:gd name="T1" fmla="*/ 157 h 157"/>
                  <a:gd name="T2" fmla="*/ 0 w 158"/>
                  <a:gd name="T3" fmla="*/ 78 h 157"/>
                  <a:gd name="T4" fmla="*/ 79 w 158"/>
                  <a:gd name="T5" fmla="*/ 0 h 157"/>
                  <a:gd name="T6" fmla="*/ 157 w 158"/>
                  <a:gd name="T7" fmla="*/ 79 h 157"/>
                  <a:gd name="T8" fmla="*/ 79 w 158"/>
                  <a:gd name="T9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157">
                    <a:moveTo>
                      <a:pt x="79" y="157"/>
                    </a:moveTo>
                    <a:cubicBezTo>
                      <a:pt x="36" y="157"/>
                      <a:pt x="0" y="122"/>
                      <a:pt x="0" y="78"/>
                    </a:cubicBezTo>
                    <a:cubicBezTo>
                      <a:pt x="1" y="35"/>
                      <a:pt x="35" y="0"/>
                      <a:pt x="79" y="0"/>
                    </a:cubicBezTo>
                    <a:cubicBezTo>
                      <a:pt x="123" y="0"/>
                      <a:pt x="158" y="35"/>
                      <a:pt x="157" y="79"/>
                    </a:cubicBezTo>
                    <a:cubicBezTo>
                      <a:pt x="157" y="122"/>
                      <a:pt x="122" y="157"/>
                      <a:pt x="79" y="15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+mn-ea"/>
                  <a:cs typeface="Simplified Arabic" panose="02020603050405020304" pitchFamily="18" charset="-78"/>
                </a:endParaRPr>
              </a:p>
            </p:txBody>
          </p:sp>
        </p:grpSp>
        <p:sp>
          <p:nvSpPr>
            <p:cNvPr id="18" name="Arrow: Down 40">
              <a:extLst>
                <a:ext uri="{FF2B5EF4-FFF2-40B4-BE49-F238E27FC236}">
                  <a16:creationId xmlns:a16="http://schemas.microsoft.com/office/drawing/2014/main" id="{8A208F19-87A2-4FDF-B60D-FF7EEE0826D6}"/>
                </a:ext>
              </a:extLst>
            </p:cNvPr>
            <p:cNvSpPr/>
            <p:nvPr/>
          </p:nvSpPr>
          <p:spPr>
            <a:xfrm rot="18171738">
              <a:off x="7377858" y="1959040"/>
              <a:ext cx="482348" cy="1008450"/>
            </a:xfrm>
            <a:prstGeom prst="downArrow">
              <a:avLst>
                <a:gd name="adj1" fmla="val 40255"/>
                <a:gd name="adj2" fmla="val 50000"/>
              </a:avLst>
            </a:prstGeom>
            <a:solidFill>
              <a:srgbClr val="5379F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  <p:sp>
          <p:nvSpPr>
            <p:cNvPr id="19" name="Arrow: Down 41">
              <a:extLst>
                <a:ext uri="{FF2B5EF4-FFF2-40B4-BE49-F238E27FC236}">
                  <a16:creationId xmlns:a16="http://schemas.microsoft.com/office/drawing/2014/main" id="{9486A77E-80CE-4E71-9BB0-746BA9941B68}"/>
                </a:ext>
              </a:extLst>
            </p:cNvPr>
            <p:cNvSpPr/>
            <p:nvPr/>
          </p:nvSpPr>
          <p:spPr>
            <a:xfrm rot="3357166">
              <a:off x="4186000" y="1958502"/>
              <a:ext cx="466326" cy="1039822"/>
            </a:xfrm>
            <a:prstGeom prst="downArrow">
              <a:avLst>
                <a:gd name="adj1" fmla="val 40255"/>
                <a:gd name="adj2" fmla="val 50000"/>
              </a:avLst>
            </a:prstGeom>
            <a:solidFill>
              <a:srgbClr val="5379F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CEADE7C-ADFD-43C4-A159-918AD2DD17A7}"/>
              </a:ext>
            </a:extLst>
          </p:cNvPr>
          <p:cNvSpPr txBox="1"/>
          <p:nvPr/>
        </p:nvSpPr>
        <p:spPr>
          <a:xfrm>
            <a:off x="4270711" y="1171328"/>
            <a:ext cx="3407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------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7426F86-675D-4855-BBC6-841027620A69}"/>
              </a:ext>
            </a:extLst>
          </p:cNvPr>
          <p:cNvSpPr txBox="1"/>
          <p:nvPr/>
        </p:nvSpPr>
        <p:spPr>
          <a:xfrm>
            <a:off x="8278244" y="5167136"/>
            <a:ext cx="3407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------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3FF982-C69D-4905-BD5D-453056017010}"/>
              </a:ext>
            </a:extLst>
          </p:cNvPr>
          <p:cNvSpPr txBox="1"/>
          <p:nvPr/>
        </p:nvSpPr>
        <p:spPr>
          <a:xfrm>
            <a:off x="862800" y="5189893"/>
            <a:ext cx="3407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------</a:t>
            </a:r>
          </a:p>
        </p:txBody>
      </p:sp>
    </p:spTree>
    <p:extLst>
      <p:ext uri="{BB962C8B-B14F-4D97-AF65-F5344CB8AC3E}">
        <p14:creationId xmlns:p14="http://schemas.microsoft.com/office/powerpoint/2010/main" val="3950163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Simplified Arabic</vt:lpstr>
      <vt:lpstr>Times New Roman</vt:lpstr>
      <vt:lpstr>Wingdings</vt:lpstr>
      <vt:lpstr>Office Theme</vt:lpstr>
      <vt:lpstr> حجم السوق الخاص بمشروعك  تقسيم السوق (جغرافي، سكاني، سلوكي).  الشرائح المستهدفة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حجم السوق الخاص بمشروعك  تقسيم السوق (جغرافي، سكاني، سلوكي).  الشرائح المستهدفة   أبرز المنافسين لك في السوق (وأهم ميزاتهم التنافسية).</dc:title>
  <dc:creator>Dana Al Qaddi</dc:creator>
  <cp:lastModifiedBy>Dana Al Qaddi</cp:lastModifiedBy>
  <cp:revision>6</cp:revision>
  <dcterms:created xsi:type="dcterms:W3CDTF">2024-03-03T08:20:16Z</dcterms:created>
  <dcterms:modified xsi:type="dcterms:W3CDTF">2024-03-06T12:02:14Z</dcterms:modified>
</cp:coreProperties>
</file>